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Cabin Medium" charset="1" panose="00000600000000000000"/>
      <p:regular r:id="rId49"/>
    </p:embeddedFont>
    <p:embeddedFont>
      <p:font typeface="Cabin" charset="1" panose="00000500000000000000"/>
      <p:regular r:id="rId50"/>
    </p:embeddedFont>
    <p:embeddedFont>
      <p:font typeface="Arial Unicode" charset="1" panose="020B0604020202020204"/>
      <p:regular r:id="rId51"/>
    </p:embeddedFont>
    <p:embeddedFont>
      <p:font typeface="Arial Unicode Bold" charset="1" panose="020B07040202020202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VAGIMeeofxM.mp4" Type="http://schemas.openxmlformats.org/officeDocument/2006/relationships/video"/><Relationship Id="rId12" Target="../media/VAGIMeeofxM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jpeg" Type="http://schemas.openxmlformats.org/officeDocument/2006/relationships/image"/><Relationship Id="rId11" Target="../media/VAGIMSSCecU.mp4" Type="http://schemas.openxmlformats.org/officeDocument/2006/relationships/video"/><Relationship Id="rId12" Target="../media/VAGIMSSCecU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jpeg" Type="http://schemas.openxmlformats.org/officeDocument/2006/relationships/image"/><Relationship Id="rId11" Target="../media/VAGIMW6uECI.mp4" Type="http://schemas.openxmlformats.org/officeDocument/2006/relationships/video"/><Relationship Id="rId12" Target="../media/VAGIMW6uECI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11" Target="../media/VAGIMtFGYqs.mp4" Type="http://schemas.openxmlformats.org/officeDocument/2006/relationships/video"/><Relationship Id="rId12" Target="../media/VAGIMtFGYqs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VAGIMnXxKGs.mp4" Type="http://schemas.openxmlformats.org/officeDocument/2006/relationships/video"/><Relationship Id="rId12" Target="../media/VAGIMnXxKGs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11" Target="../media/VAGIMp6BeBw.mp4" Type="http://schemas.openxmlformats.org/officeDocument/2006/relationships/video"/><Relationship Id="rId12" Target="../media/VAGIMp6BeBw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11" Target="../media/VAGIMh23QsY.mp4" Type="http://schemas.openxmlformats.org/officeDocument/2006/relationships/video"/><Relationship Id="rId12" Target="../media/VAGIMh23QsY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3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jpeg" Type="http://schemas.openxmlformats.org/officeDocument/2006/relationships/image"/><Relationship Id="rId11" Target="../media/VAGIMk-15Sg.mp4" Type="http://schemas.openxmlformats.org/officeDocument/2006/relationships/video"/><Relationship Id="rId12" Target="../media/VAGIMk-15Sg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jpeg" Type="http://schemas.openxmlformats.org/officeDocument/2006/relationships/image"/><Relationship Id="rId11" Target="../media/VAGINFsYxS8.mp4" Type="http://schemas.openxmlformats.org/officeDocument/2006/relationships/video"/><Relationship Id="rId12" Target="../media/VAGINFsYxS8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11" Target="../media/VAGIMmGoKm0.mp4" Type="http://schemas.openxmlformats.org/officeDocument/2006/relationships/video"/><Relationship Id="rId12" Target="../media/VAGIMmGoKm0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5969" y="-121335"/>
            <a:ext cx="19352465" cy="10872567"/>
          </a:xfrm>
          <a:custGeom>
            <a:avLst/>
            <a:gdLst/>
            <a:ahLst/>
            <a:cxnLst/>
            <a:rect r="r" b="b" t="t" l="l"/>
            <a:pathLst>
              <a:path h="10872567" w="19352465">
                <a:moveTo>
                  <a:pt x="0" y="0"/>
                </a:moveTo>
                <a:lnTo>
                  <a:pt x="19352465" y="0"/>
                </a:lnTo>
                <a:lnTo>
                  <a:pt x="19352465" y="10872567"/>
                </a:lnTo>
                <a:lnTo>
                  <a:pt x="0" y="10872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4447">
            <a:off x="13316648" y="5146223"/>
            <a:ext cx="2979759" cy="3052249"/>
          </a:xfrm>
          <a:custGeom>
            <a:avLst/>
            <a:gdLst/>
            <a:ahLst/>
            <a:cxnLst/>
            <a:rect r="r" b="b" t="t" l="l"/>
            <a:pathLst>
              <a:path h="3052249" w="2979759">
                <a:moveTo>
                  <a:pt x="0" y="0"/>
                </a:moveTo>
                <a:lnTo>
                  <a:pt x="2979759" y="0"/>
                </a:lnTo>
                <a:lnTo>
                  <a:pt x="2979759" y="3052249"/>
                </a:lnTo>
                <a:lnTo>
                  <a:pt x="0" y="3052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446" y="1992013"/>
            <a:ext cx="3236444" cy="3151487"/>
          </a:xfrm>
          <a:custGeom>
            <a:avLst/>
            <a:gdLst/>
            <a:ahLst/>
            <a:cxnLst/>
            <a:rect r="r" b="b" t="t" l="l"/>
            <a:pathLst>
              <a:path h="3151487" w="3236444">
                <a:moveTo>
                  <a:pt x="0" y="0"/>
                </a:moveTo>
                <a:lnTo>
                  <a:pt x="3236444" y="0"/>
                </a:lnTo>
                <a:lnTo>
                  <a:pt x="3236444" y="3151487"/>
                </a:lnTo>
                <a:lnTo>
                  <a:pt x="0" y="3151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81472" y="2723394"/>
            <a:ext cx="11325055" cy="6703965"/>
            <a:chOff x="0" y="0"/>
            <a:chExt cx="2982731" cy="17656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82731" cy="1765653"/>
            </a:xfrm>
            <a:custGeom>
              <a:avLst/>
              <a:gdLst/>
              <a:ahLst/>
              <a:cxnLst/>
              <a:rect r="r" b="b" t="t" l="l"/>
              <a:pathLst>
                <a:path h="1765653" w="2982731">
                  <a:moveTo>
                    <a:pt x="21192" y="0"/>
                  </a:moveTo>
                  <a:lnTo>
                    <a:pt x="2961539" y="0"/>
                  </a:lnTo>
                  <a:cubicBezTo>
                    <a:pt x="2967159" y="0"/>
                    <a:pt x="2972549" y="2233"/>
                    <a:pt x="2976524" y="6207"/>
                  </a:cubicBezTo>
                  <a:cubicBezTo>
                    <a:pt x="2980498" y="10181"/>
                    <a:pt x="2982731" y="15571"/>
                    <a:pt x="2982731" y="21192"/>
                  </a:cubicBezTo>
                  <a:lnTo>
                    <a:pt x="2982731" y="1744461"/>
                  </a:lnTo>
                  <a:cubicBezTo>
                    <a:pt x="2982731" y="1750082"/>
                    <a:pt x="2980498" y="1755472"/>
                    <a:pt x="2976524" y="1759446"/>
                  </a:cubicBezTo>
                  <a:cubicBezTo>
                    <a:pt x="2972549" y="1763421"/>
                    <a:pt x="2967159" y="1765653"/>
                    <a:pt x="2961539" y="1765653"/>
                  </a:cubicBezTo>
                  <a:lnTo>
                    <a:pt x="21192" y="1765653"/>
                  </a:lnTo>
                  <a:cubicBezTo>
                    <a:pt x="15571" y="1765653"/>
                    <a:pt x="10181" y="1763421"/>
                    <a:pt x="6207" y="1759446"/>
                  </a:cubicBezTo>
                  <a:cubicBezTo>
                    <a:pt x="2233" y="1755472"/>
                    <a:pt x="0" y="1750082"/>
                    <a:pt x="0" y="1744461"/>
                  </a:cubicBezTo>
                  <a:lnTo>
                    <a:pt x="0" y="21192"/>
                  </a:lnTo>
                  <a:cubicBezTo>
                    <a:pt x="0" y="15571"/>
                    <a:pt x="2233" y="10181"/>
                    <a:pt x="6207" y="6207"/>
                  </a:cubicBezTo>
                  <a:cubicBezTo>
                    <a:pt x="10181" y="2233"/>
                    <a:pt x="15571" y="0"/>
                    <a:pt x="21192" y="0"/>
                  </a:cubicBezTo>
                  <a:close/>
                </a:path>
              </a:pathLst>
            </a:custGeom>
            <a:solidFill>
              <a:srgbClr val="F8F8F8">
                <a:alpha val="5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82731" cy="180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81472" y="6576298"/>
            <a:ext cx="11325055" cy="2851061"/>
            <a:chOff x="0" y="0"/>
            <a:chExt cx="2982731" cy="7508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82731" cy="750897"/>
            </a:xfrm>
            <a:custGeom>
              <a:avLst/>
              <a:gdLst/>
              <a:ahLst/>
              <a:cxnLst/>
              <a:rect r="r" b="b" t="t" l="l"/>
              <a:pathLst>
                <a:path h="750897" w="2982731">
                  <a:moveTo>
                    <a:pt x="4102" y="0"/>
                  </a:moveTo>
                  <a:lnTo>
                    <a:pt x="2978629" y="0"/>
                  </a:lnTo>
                  <a:cubicBezTo>
                    <a:pt x="2979717" y="0"/>
                    <a:pt x="2980760" y="432"/>
                    <a:pt x="2981529" y="1201"/>
                  </a:cubicBezTo>
                  <a:cubicBezTo>
                    <a:pt x="2982298" y="1971"/>
                    <a:pt x="2982731" y="3014"/>
                    <a:pt x="2982731" y="4102"/>
                  </a:cubicBezTo>
                  <a:lnTo>
                    <a:pt x="2982731" y="746795"/>
                  </a:lnTo>
                  <a:cubicBezTo>
                    <a:pt x="2982731" y="747883"/>
                    <a:pt x="2982298" y="748926"/>
                    <a:pt x="2981529" y="749695"/>
                  </a:cubicBezTo>
                  <a:cubicBezTo>
                    <a:pt x="2980760" y="750465"/>
                    <a:pt x="2979717" y="750897"/>
                    <a:pt x="2978629" y="750897"/>
                  </a:cubicBezTo>
                  <a:lnTo>
                    <a:pt x="4102" y="750897"/>
                  </a:lnTo>
                  <a:cubicBezTo>
                    <a:pt x="3014" y="750897"/>
                    <a:pt x="1971" y="750465"/>
                    <a:pt x="1201" y="749695"/>
                  </a:cubicBezTo>
                  <a:cubicBezTo>
                    <a:pt x="432" y="748926"/>
                    <a:pt x="0" y="747883"/>
                    <a:pt x="0" y="746795"/>
                  </a:cubicBezTo>
                  <a:lnTo>
                    <a:pt x="0" y="4102"/>
                  </a:lnTo>
                  <a:cubicBezTo>
                    <a:pt x="0" y="3014"/>
                    <a:pt x="432" y="1971"/>
                    <a:pt x="1201" y="1201"/>
                  </a:cubicBezTo>
                  <a:cubicBezTo>
                    <a:pt x="1971" y="432"/>
                    <a:pt x="3014" y="0"/>
                    <a:pt x="4102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82731" cy="7985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3C3C3D"/>
                  </a:solidFill>
                  <a:latin typeface="Cabin Medium"/>
                </a:rPr>
                <a:t>Giảng viên hướng dẫn: Lâm Trường Giang</a:t>
              </a:r>
            </a:p>
            <a:p>
              <a:pPr algn="just">
                <a:lnSpc>
                  <a:spcPts val="3779"/>
                </a:lnSpc>
              </a:pPr>
              <a:r>
                <a:rPr lang="en-US" sz="2699">
                  <a:solidFill>
                    <a:srgbClr val="3C3C3D"/>
                  </a:solidFill>
                  <a:latin typeface="Cabin"/>
                </a:rPr>
                <a:t>                               </a:t>
              </a:r>
              <a:r>
                <a:rPr lang="en-US" sz="2699">
                  <a:solidFill>
                    <a:srgbClr val="3C3C3D"/>
                  </a:solidFill>
                  <a:latin typeface="Cabin Medium"/>
                </a:rPr>
                <a:t>Thành viên          MSSV                   Lớp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3C3C3D"/>
                  </a:solidFill>
                  <a:latin typeface="Cabin Medium"/>
                </a:rPr>
                <a:t>Vũ Tiến Chiến    2180604248    21DTHA4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3C3C3D"/>
                  </a:solidFill>
                  <a:latin typeface="Cabin Medium"/>
                </a:rPr>
                <a:t>Nguyễn Khánh  2180603440    21DTHA4</a:t>
              </a:r>
            </a:p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241448" y="774063"/>
            <a:ext cx="2895048" cy="3421643"/>
          </a:xfrm>
          <a:custGeom>
            <a:avLst/>
            <a:gdLst/>
            <a:ahLst/>
            <a:cxnLst/>
            <a:rect r="r" b="b" t="t" l="l"/>
            <a:pathLst>
              <a:path h="3421643" w="2895048">
                <a:moveTo>
                  <a:pt x="0" y="0"/>
                </a:moveTo>
                <a:lnTo>
                  <a:pt x="2895048" y="0"/>
                </a:lnTo>
                <a:lnTo>
                  <a:pt x="2895048" y="3421644"/>
                </a:lnTo>
                <a:lnTo>
                  <a:pt x="0" y="3421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268899">
            <a:off x="-1689528" y="8005807"/>
            <a:ext cx="4450576" cy="4055588"/>
          </a:xfrm>
          <a:custGeom>
            <a:avLst/>
            <a:gdLst/>
            <a:ahLst/>
            <a:cxnLst/>
            <a:rect r="r" b="b" t="t" l="l"/>
            <a:pathLst>
              <a:path h="4055588" w="4450576">
                <a:moveTo>
                  <a:pt x="0" y="0"/>
                </a:moveTo>
                <a:lnTo>
                  <a:pt x="4450576" y="0"/>
                </a:lnTo>
                <a:lnTo>
                  <a:pt x="4450576" y="4055588"/>
                </a:lnTo>
                <a:lnTo>
                  <a:pt x="0" y="40555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19460" y="3468350"/>
            <a:ext cx="10049080" cy="285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spc="-120">
                <a:solidFill>
                  <a:srgbClr val="3C3C3D"/>
                </a:solidFill>
                <a:latin typeface="Cabin Medium"/>
              </a:rPr>
              <a:t>ĐỀ TÀI: XÂY DỰNG WEBSITE BÁN SẢN PHẨM ĐIỆN TỬ WATER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7745096" cy="2484885"/>
          </a:xfrm>
          <a:custGeom>
            <a:avLst/>
            <a:gdLst/>
            <a:ahLst/>
            <a:cxnLst/>
            <a:rect r="r" b="b" t="t" l="l"/>
            <a:pathLst>
              <a:path h="2484885" w="7745096">
                <a:moveTo>
                  <a:pt x="0" y="0"/>
                </a:moveTo>
                <a:lnTo>
                  <a:pt x="7745096" y="0"/>
                </a:lnTo>
                <a:lnTo>
                  <a:pt x="7745096" y="2484885"/>
                </a:lnTo>
                <a:lnTo>
                  <a:pt x="0" y="24848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201944" y="2724205"/>
            <a:ext cx="588411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557">
                <a:solidFill>
                  <a:srgbClr val="31356E"/>
                </a:solidFill>
                <a:latin typeface="Arial Unicode"/>
              </a:rPr>
              <a:t>BÁO CÁO ĐỒ ÁN CƠ SỞ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5750" y="4191072"/>
            <a:ext cx="15723550" cy="4080326"/>
          </a:xfrm>
          <a:custGeom>
            <a:avLst/>
            <a:gdLst/>
            <a:ahLst/>
            <a:cxnLst/>
            <a:rect r="r" b="b" t="t" l="l"/>
            <a:pathLst>
              <a:path h="4080326" w="15723550">
                <a:moveTo>
                  <a:pt x="0" y="0"/>
                </a:moveTo>
                <a:lnTo>
                  <a:pt x="15723550" y="0"/>
                </a:lnTo>
                <a:lnTo>
                  <a:pt x="15723550" y="4080326"/>
                </a:lnTo>
                <a:lnTo>
                  <a:pt x="0" y="4080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70323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Phân tích và thiết kệ hệ thống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750" y="3584723"/>
            <a:ext cx="44962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Lọc sản phẩm theo loại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30030" y="3990488"/>
            <a:ext cx="12646158" cy="6072660"/>
          </a:xfrm>
          <a:custGeom>
            <a:avLst/>
            <a:gdLst/>
            <a:ahLst/>
            <a:cxnLst/>
            <a:rect r="r" b="b" t="t" l="l"/>
            <a:pathLst>
              <a:path h="6072660" w="12646158">
                <a:moveTo>
                  <a:pt x="0" y="0"/>
                </a:moveTo>
                <a:lnTo>
                  <a:pt x="12646159" y="0"/>
                </a:lnTo>
                <a:lnTo>
                  <a:pt x="12646159" y="6072660"/>
                </a:lnTo>
                <a:lnTo>
                  <a:pt x="0" y="60726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70323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Phân tích và thiết kệ hệ thống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750" y="3584723"/>
            <a:ext cx="48111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Thêm vào giỏ hàng, đặt hàng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5721" y="4237840"/>
            <a:ext cx="15933579" cy="4128007"/>
          </a:xfrm>
          <a:custGeom>
            <a:avLst/>
            <a:gdLst/>
            <a:ahLst/>
            <a:cxnLst/>
            <a:rect r="r" b="b" t="t" l="l"/>
            <a:pathLst>
              <a:path h="4128007" w="15933579">
                <a:moveTo>
                  <a:pt x="0" y="0"/>
                </a:moveTo>
                <a:lnTo>
                  <a:pt x="15933579" y="0"/>
                </a:lnTo>
                <a:lnTo>
                  <a:pt x="15933579" y="4128006"/>
                </a:lnTo>
                <a:lnTo>
                  <a:pt x="0" y="4128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70323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Phân tích và thiết kệ hệ thống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5721" y="3584723"/>
            <a:ext cx="44962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Lịch sử mua hàng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5000" y="3632348"/>
            <a:ext cx="9355459" cy="6654652"/>
          </a:xfrm>
          <a:custGeom>
            <a:avLst/>
            <a:gdLst/>
            <a:ahLst/>
            <a:cxnLst/>
            <a:rect r="r" b="b" t="t" l="l"/>
            <a:pathLst>
              <a:path h="6654652" w="9355459">
                <a:moveTo>
                  <a:pt x="0" y="0"/>
                </a:moveTo>
                <a:lnTo>
                  <a:pt x="9355460" y="0"/>
                </a:lnTo>
                <a:lnTo>
                  <a:pt x="9355460" y="6654652"/>
                </a:lnTo>
                <a:lnTo>
                  <a:pt x="0" y="6654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70323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Phân tích và thiết kệ hệ thống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94" y="3862427"/>
            <a:ext cx="158886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Mô hình thực thể (ERD)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97814" y="3086100"/>
            <a:ext cx="5131837" cy="4114800"/>
          </a:xfrm>
          <a:custGeom>
            <a:avLst/>
            <a:gdLst/>
            <a:ahLst/>
            <a:cxnLst/>
            <a:rect r="r" b="b" t="t" l="l"/>
            <a:pathLst>
              <a:path h="4114800" w="5131837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5898" y="4181475"/>
            <a:ext cx="7175023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Arial Unicode Bold"/>
              </a:rPr>
              <a:t>3.TỔNG QUAN VỀ GIAO DIỆN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531459" y="2739919"/>
            <a:ext cx="13765383" cy="703166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17916" y="1557031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Trang chủ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23413" y="3113952"/>
            <a:ext cx="11041173" cy="5921325"/>
          </a:xfrm>
          <a:custGeom>
            <a:avLst/>
            <a:gdLst/>
            <a:ahLst/>
            <a:cxnLst/>
            <a:rect r="r" b="b" t="t" l="l"/>
            <a:pathLst>
              <a:path h="5921325" w="11041173">
                <a:moveTo>
                  <a:pt x="0" y="0"/>
                </a:moveTo>
                <a:lnTo>
                  <a:pt x="11041174" y="0"/>
                </a:lnTo>
                <a:lnTo>
                  <a:pt x="11041174" y="5921325"/>
                </a:lnTo>
                <a:lnTo>
                  <a:pt x="0" y="5921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552" r="-2737" b="-542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Đăng ký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40896" y="2965854"/>
            <a:ext cx="12206207" cy="6626473"/>
          </a:xfrm>
          <a:custGeom>
            <a:avLst/>
            <a:gdLst/>
            <a:ahLst/>
            <a:cxnLst/>
            <a:rect r="r" b="b" t="t" l="l"/>
            <a:pathLst>
              <a:path h="6626473" w="12206207">
                <a:moveTo>
                  <a:pt x="0" y="0"/>
                </a:moveTo>
                <a:lnTo>
                  <a:pt x="12206208" y="0"/>
                </a:lnTo>
                <a:lnTo>
                  <a:pt x="12206208" y="6626473"/>
                </a:lnTo>
                <a:lnTo>
                  <a:pt x="0" y="6626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285" b="-598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Đăng nhập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343" t="0" r="343" b="0"/>
          <a:stretch>
            <a:fillRect/>
          </a:stretch>
        </p:blipFill>
        <p:spPr>
          <a:xfrm flipH="false" flipV="false" rot="0">
            <a:off x="2590218" y="2965854"/>
            <a:ext cx="12891550" cy="657469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Thông báo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346" t="0" r="346" b="0"/>
          <a:stretch>
            <a:fillRect/>
          </a:stretch>
        </p:blipFill>
        <p:spPr>
          <a:xfrm flipH="false" flipV="false" rot="0">
            <a:off x="2921703" y="3038175"/>
            <a:ext cx="12444595" cy="634674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99697" y="1676329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Sản phẩm lọc theo loại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97814" y="3086100"/>
            <a:ext cx="5131837" cy="4114800"/>
          </a:xfrm>
          <a:custGeom>
            <a:avLst/>
            <a:gdLst/>
            <a:ahLst/>
            <a:cxnLst/>
            <a:rect r="r" b="b" t="t" l="l"/>
            <a:pathLst>
              <a:path h="4114800" w="5131837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5898" y="4181475"/>
            <a:ext cx="7175023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Arial Unicode Bold"/>
              </a:rPr>
              <a:t>1.TỔNG QUAN VỀ ĐỀ TÀI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346" t="0" r="346" b="0"/>
          <a:stretch>
            <a:fillRect/>
          </a:stretch>
        </p:blipFill>
        <p:spPr>
          <a:xfrm flipH="false" flipV="false" rot="0">
            <a:off x="3038643" y="2666840"/>
            <a:ext cx="12210713" cy="622746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Sắp xếp sản phẩm theo giá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092372" y="2630784"/>
            <a:ext cx="12103256" cy="61298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Lọc sản phẩm theo giá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346" t="0" r="346" b="0"/>
          <a:stretch>
            <a:fillRect/>
          </a:stretch>
        </p:blipFill>
        <p:spPr>
          <a:xfrm flipH="false" flipV="false" rot="0">
            <a:off x="2764520" y="2751230"/>
            <a:ext cx="12758960" cy="650707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Lọc sản phẩm theo giá + hãng + loại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921519" y="3060812"/>
            <a:ext cx="12444962" cy="630294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Tìm kiếm sản phẩm theo tên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22269" y="2803929"/>
            <a:ext cx="11243462" cy="5990284"/>
          </a:xfrm>
          <a:custGeom>
            <a:avLst/>
            <a:gdLst/>
            <a:ahLst/>
            <a:cxnLst/>
            <a:rect r="r" b="b" t="t" l="l"/>
            <a:pathLst>
              <a:path h="5990284" w="11243462">
                <a:moveTo>
                  <a:pt x="0" y="0"/>
                </a:moveTo>
                <a:lnTo>
                  <a:pt x="11243462" y="0"/>
                </a:lnTo>
                <a:lnTo>
                  <a:pt x="11243462" y="5990284"/>
                </a:lnTo>
                <a:lnTo>
                  <a:pt x="0" y="5990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268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Giỏ hàng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02218" y="2965854"/>
            <a:ext cx="12283564" cy="6485336"/>
          </a:xfrm>
          <a:custGeom>
            <a:avLst/>
            <a:gdLst/>
            <a:ahLst/>
            <a:cxnLst/>
            <a:rect r="r" b="b" t="t" l="l"/>
            <a:pathLst>
              <a:path h="6485336" w="12283564">
                <a:moveTo>
                  <a:pt x="0" y="0"/>
                </a:moveTo>
                <a:lnTo>
                  <a:pt x="12283564" y="0"/>
                </a:lnTo>
                <a:lnTo>
                  <a:pt x="12283564" y="6485336"/>
                </a:lnTo>
                <a:lnTo>
                  <a:pt x="0" y="6485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522" r="0" b="-1767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Chọn sản phẩm thanh toán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51386" y="2965854"/>
            <a:ext cx="11185228" cy="6063524"/>
          </a:xfrm>
          <a:custGeom>
            <a:avLst/>
            <a:gdLst/>
            <a:ahLst/>
            <a:cxnLst/>
            <a:rect r="r" b="b" t="t" l="l"/>
            <a:pathLst>
              <a:path h="6063524" w="11185228">
                <a:moveTo>
                  <a:pt x="0" y="0"/>
                </a:moveTo>
                <a:lnTo>
                  <a:pt x="11185228" y="0"/>
                </a:lnTo>
                <a:lnTo>
                  <a:pt x="11185228" y="6063524"/>
                </a:lnTo>
                <a:lnTo>
                  <a:pt x="0" y="6063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148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Xác nhận thanh toán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1678" y="3626147"/>
            <a:ext cx="7964813" cy="4728118"/>
          </a:xfrm>
          <a:custGeom>
            <a:avLst/>
            <a:gdLst/>
            <a:ahLst/>
            <a:cxnLst/>
            <a:rect r="r" b="b" t="t" l="l"/>
            <a:pathLst>
              <a:path h="4728118" w="7964813">
                <a:moveTo>
                  <a:pt x="0" y="0"/>
                </a:moveTo>
                <a:lnTo>
                  <a:pt x="7964813" y="0"/>
                </a:lnTo>
                <a:lnTo>
                  <a:pt x="7964813" y="4728118"/>
                </a:lnTo>
                <a:lnTo>
                  <a:pt x="0" y="4728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8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Thanh toán thành công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293643" y="2638354"/>
            <a:ext cx="13166676" cy="666846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2678" y="1676329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Bình luận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986581" y="2969312"/>
            <a:ext cx="12314838" cy="628898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Cập nhật lại giỏ hàng + Số lượng bán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4457" y="3098933"/>
            <a:ext cx="1482115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B4B82"/>
                </a:solidFill>
                <a:latin typeface="Arial Unicode Bold"/>
              </a:rPr>
              <a:t>Lý do chọn đề tài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34457" y="4618415"/>
            <a:ext cx="14821159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B4B82"/>
                </a:solidFill>
                <a:latin typeface="Arial Unicode"/>
              </a:rPr>
              <a:t>Xu hướng công nghệ 4.0: Kinh doanh trực tuyến trở thành xu hướng không thể thiếu.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B4B82"/>
                </a:solidFill>
                <a:latin typeface="Arial Unicode"/>
              </a:rPr>
              <a:t>Lợi ích của website bán hàng: Kênh giao tiếp hiệu quả, tăng doanh số, tiếp cận thị trường tốt hơn, và nâng cao hiệu quả kinh doanh.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B4B82"/>
                </a:solidFill>
                <a:latin typeface="Arial Unicode"/>
              </a:rPr>
              <a:t>Tầm quan trọng: Xây dựng website bán hàng chuyên nghiệp giúp tối ưu hóa công cụ tìm kiếm, phát triển trong môi trường cạnh tranh.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716232" y="2965854"/>
            <a:ext cx="12558973" cy="636068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User và Admin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4512" y="2965854"/>
            <a:ext cx="11018976" cy="6409346"/>
          </a:xfrm>
          <a:custGeom>
            <a:avLst/>
            <a:gdLst/>
            <a:ahLst/>
            <a:cxnLst/>
            <a:rect r="r" b="b" t="t" l="l"/>
            <a:pathLst>
              <a:path h="6409346" w="11018976">
                <a:moveTo>
                  <a:pt x="0" y="0"/>
                </a:moveTo>
                <a:lnTo>
                  <a:pt x="11018976" y="0"/>
                </a:lnTo>
                <a:lnTo>
                  <a:pt x="11018976" y="6409346"/>
                </a:lnTo>
                <a:lnTo>
                  <a:pt x="0" y="6409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844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Thông tin tài khoản User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00183" y="2823722"/>
            <a:ext cx="9629114" cy="6559020"/>
          </a:xfrm>
          <a:custGeom>
            <a:avLst/>
            <a:gdLst/>
            <a:ahLst/>
            <a:cxnLst/>
            <a:rect r="r" b="b" t="t" l="l"/>
            <a:pathLst>
              <a:path h="6559020" w="9629114">
                <a:moveTo>
                  <a:pt x="0" y="0"/>
                </a:moveTo>
                <a:lnTo>
                  <a:pt x="9629114" y="0"/>
                </a:lnTo>
                <a:lnTo>
                  <a:pt x="9629114" y="6559020"/>
                </a:lnTo>
                <a:lnTo>
                  <a:pt x="0" y="65590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141" r="0" b="-8498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0437" y="1676329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Danh sách sản phẩm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52918" y="2965854"/>
            <a:ext cx="11650255" cy="6430036"/>
          </a:xfrm>
          <a:custGeom>
            <a:avLst/>
            <a:gdLst/>
            <a:ahLst/>
            <a:cxnLst/>
            <a:rect r="r" b="b" t="t" l="l"/>
            <a:pathLst>
              <a:path h="6430036" w="11650255">
                <a:moveTo>
                  <a:pt x="0" y="0"/>
                </a:moveTo>
                <a:lnTo>
                  <a:pt x="11650254" y="0"/>
                </a:lnTo>
                <a:lnTo>
                  <a:pt x="11650254" y="6430036"/>
                </a:lnTo>
                <a:lnTo>
                  <a:pt x="0" y="6430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530" b="-55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742" y="1841904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Thêm mới sản phẩm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15242" y="2503230"/>
            <a:ext cx="11662302" cy="6508319"/>
          </a:xfrm>
          <a:custGeom>
            <a:avLst/>
            <a:gdLst/>
            <a:ahLst/>
            <a:cxnLst/>
            <a:rect r="r" b="b" t="t" l="l"/>
            <a:pathLst>
              <a:path h="6508319" w="11662302">
                <a:moveTo>
                  <a:pt x="0" y="0"/>
                </a:moveTo>
                <a:lnTo>
                  <a:pt x="11662301" y="0"/>
                </a:lnTo>
                <a:lnTo>
                  <a:pt x="11662301" y="6508319"/>
                </a:lnTo>
                <a:lnTo>
                  <a:pt x="0" y="6508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49" t="0" r="-3058" b="-45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Edit sản phẩm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6436" y="2923054"/>
            <a:ext cx="11455128" cy="6106716"/>
          </a:xfrm>
          <a:custGeom>
            <a:avLst/>
            <a:gdLst/>
            <a:ahLst/>
            <a:cxnLst/>
            <a:rect r="r" b="b" t="t" l="l"/>
            <a:pathLst>
              <a:path h="6106716" w="11455128">
                <a:moveTo>
                  <a:pt x="0" y="0"/>
                </a:moveTo>
                <a:lnTo>
                  <a:pt x="11455128" y="0"/>
                </a:lnTo>
                <a:lnTo>
                  <a:pt x="11455128" y="6106716"/>
                </a:lnTo>
                <a:lnTo>
                  <a:pt x="0" y="6106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55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Deleted sản phẩm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96258" y="2658389"/>
            <a:ext cx="9695483" cy="6413719"/>
          </a:xfrm>
          <a:custGeom>
            <a:avLst/>
            <a:gdLst/>
            <a:ahLst/>
            <a:cxnLst/>
            <a:rect r="r" b="b" t="t" l="l"/>
            <a:pathLst>
              <a:path h="6413719" w="9695483">
                <a:moveTo>
                  <a:pt x="0" y="0"/>
                </a:moveTo>
                <a:lnTo>
                  <a:pt x="9695484" y="0"/>
                </a:lnTo>
                <a:lnTo>
                  <a:pt x="9695484" y="6413719"/>
                </a:lnTo>
                <a:lnTo>
                  <a:pt x="0" y="6413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6539" r="0" b="-9194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Đơn hàng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4052" y="2503230"/>
            <a:ext cx="12539896" cy="6898132"/>
          </a:xfrm>
          <a:custGeom>
            <a:avLst/>
            <a:gdLst/>
            <a:ahLst/>
            <a:cxnLst/>
            <a:rect r="r" b="b" t="t" l="l"/>
            <a:pathLst>
              <a:path h="6898132" w="12539896">
                <a:moveTo>
                  <a:pt x="0" y="0"/>
                </a:moveTo>
                <a:lnTo>
                  <a:pt x="12539896" y="0"/>
                </a:lnTo>
                <a:lnTo>
                  <a:pt x="12539896" y="6898132"/>
                </a:lnTo>
                <a:lnTo>
                  <a:pt x="0" y="6898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285" b="-45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Thêm loại sản phẩm mới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59971" y="2503230"/>
            <a:ext cx="13968057" cy="6537092"/>
          </a:xfrm>
          <a:custGeom>
            <a:avLst/>
            <a:gdLst/>
            <a:ahLst/>
            <a:cxnLst/>
            <a:rect r="r" b="b" t="t" l="l"/>
            <a:pathLst>
              <a:path h="6537092" w="13968057">
                <a:moveTo>
                  <a:pt x="0" y="0"/>
                </a:moveTo>
                <a:lnTo>
                  <a:pt x="13968058" y="0"/>
                </a:lnTo>
                <a:lnTo>
                  <a:pt x="13968058" y="6537091"/>
                </a:lnTo>
                <a:lnTo>
                  <a:pt x="0" y="6537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80" t="0" r="-6476" b="-295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Danh sách loại sản phẩm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37944" y="2629585"/>
            <a:ext cx="13412113" cy="6863677"/>
          </a:xfrm>
          <a:custGeom>
            <a:avLst/>
            <a:gdLst/>
            <a:ahLst/>
            <a:cxnLst/>
            <a:rect r="r" b="b" t="t" l="l"/>
            <a:pathLst>
              <a:path h="6863677" w="13412113">
                <a:moveTo>
                  <a:pt x="0" y="0"/>
                </a:moveTo>
                <a:lnTo>
                  <a:pt x="13412112" y="0"/>
                </a:lnTo>
                <a:lnTo>
                  <a:pt x="13412112" y="6863678"/>
                </a:lnTo>
                <a:lnTo>
                  <a:pt x="0" y="6863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Doanh thu theo ngày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0660" y="3321723"/>
            <a:ext cx="6619833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Thực tiễn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0660" y="5050555"/>
            <a:ext cx="6472462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4B82"/>
                </a:solidFill>
                <a:latin typeface="Arial Unicode"/>
              </a:rPr>
              <a:t>Lợi ích: Hiểu rõ quy trình xây dựng website bán hàng hiệu quả, cải thiện khả năng cạnh tranh và tăng trưởng doanh thu.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73625" y="3512223"/>
            <a:ext cx="6023474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Mục tiêu đồ án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73625" y="5046745"/>
            <a:ext cx="6023474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4B82"/>
                </a:solidFill>
                <a:latin typeface="Arial Unicode"/>
              </a:rPr>
              <a:t>Xây dựng website tối ưu: Đáp ứng yêu cầu về giao diện người dùng, chức năng thương mại điện tử và tối ưu hóa công cụ tìm kiếm.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1999" y="2503230"/>
            <a:ext cx="13204002" cy="7221509"/>
          </a:xfrm>
          <a:custGeom>
            <a:avLst/>
            <a:gdLst/>
            <a:ahLst/>
            <a:cxnLst/>
            <a:rect r="r" b="b" t="t" l="l"/>
            <a:pathLst>
              <a:path h="7221509" w="13204002">
                <a:moveTo>
                  <a:pt x="0" y="0"/>
                </a:moveTo>
                <a:lnTo>
                  <a:pt x="13204002" y="0"/>
                </a:lnTo>
                <a:lnTo>
                  <a:pt x="13204002" y="7221509"/>
                </a:lnTo>
                <a:lnTo>
                  <a:pt x="0" y="72215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917" b="-482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Doanh thu theo tháng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15389" y="2503230"/>
            <a:ext cx="13457222" cy="7110725"/>
          </a:xfrm>
          <a:custGeom>
            <a:avLst/>
            <a:gdLst/>
            <a:ahLst/>
            <a:cxnLst/>
            <a:rect r="r" b="b" t="t" l="l"/>
            <a:pathLst>
              <a:path h="7110725" w="13457222">
                <a:moveTo>
                  <a:pt x="0" y="0"/>
                </a:moveTo>
                <a:lnTo>
                  <a:pt x="13457222" y="0"/>
                </a:lnTo>
                <a:lnTo>
                  <a:pt x="13457222" y="7110725"/>
                </a:lnTo>
                <a:lnTo>
                  <a:pt x="0" y="7110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64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2090" y="154120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Doanh thu theo năm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4825" y="2029361"/>
            <a:ext cx="11257811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Các chức năng đã thực hiện thành công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4825" y="4105811"/>
            <a:ext cx="11257811" cy="58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Đăng nhập, đăng ký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Cập nhật thông tin tài khoản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Tìm kiếm sản phẩm theo tên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Thêm, sửa, xóa sản phẩm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Thêm, sửa, xóa loại sản phẩm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Thêm sản phẩm vào giỏ hàng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Đặt hàng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Thống kê doanh thu tháng, năm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Lọc theo loại sản phẩm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Lọc theo giá sản phẩm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Sắp xếp tăng giảm theo giá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Hiển thị danh sách sản phẩm bán chạy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Bình luận sản phẩm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Bình luận hiển thị là người dùng đã mua sản phẩm hay chưa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5300" y="2219861"/>
            <a:ext cx="13129764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Các chức năng kiến nghị thực hiện thêm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5300" y="4105811"/>
            <a:ext cx="1125781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Thanh toán online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Có thể đăng nhập bằng các loại tài khoản khác (Facebook,Google,....)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Chat box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Tối ưu giao diện hiển thị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8235" y="3975589"/>
            <a:ext cx="8907613" cy="4144036"/>
          </a:xfrm>
          <a:custGeom>
            <a:avLst/>
            <a:gdLst/>
            <a:ahLst/>
            <a:cxnLst/>
            <a:rect r="r" b="b" t="t" l="l"/>
            <a:pathLst>
              <a:path h="4144036" w="8907613">
                <a:moveTo>
                  <a:pt x="0" y="0"/>
                </a:moveTo>
                <a:lnTo>
                  <a:pt x="8907614" y="0"/>
                </a:lnTo>
                <a:lnTo>
                  <a:pt x="8907614" y="4144036"/>
                </a:lnTo>
                <a:lnTo>
                  <a:pt x="0" y="4144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65952" y="3975589"/>
            <a:ext cx="7367176" cy="4144036"/>
          </a:xfrm>
          <a:custGeom>
            <a:avLst/>
            <a:gdLst/>
            <a:ahLst/>
            <a:cxnLst/>
            <a:rect r="r" b="b" t="t" l="l"/>
            <a:pathLst>
              <a:path h="4144036" w="7367176">
                <a:moveTo>
                  <a:pt x="0" y="0"/>
                </a:moveTo>
                <a:lnTo>
                  <a:pt x="7367176" y="0"/>
                </a:lnTo>
                <a:lnTo>
                  <a:pt x="7367176" y="4144036"/>
                </a:lnTo>
                <a:lnTo>
                  <a:pt x="0" y="41440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70323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Công nghệ áp dụng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97814" y="3086100"/>
            <a:ext cx="5131837" cy="4114800"/>
          </a:xfrm>
          <a:custGeom>
            <a:avLst/>
            <a:gdLst/>
            <a:ahLst/>
            <a:cxnLst/>
            <a:rect r="r" b="b" t="t" l="l"/>
            <a:pathLst>
              <a:path h="4114800" w="5131837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0172" y="3695700"/>
            <a:ext cx="7793828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Arial Unicode Bold"/>
              </a:rPr>
              <a:t>2.PHÂN TÍCH VÀ THIẾT KẾ HỆ THỐNG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32049" y="3632348"/>
            <a:ext cx="10049735" cy="6353118"/>
          </a:xfrm>
          <a:custGeom>
            <a:avLst/>
            <a:gdLst/>
            <a:ahLst/>
            <a:cxnLst/>
            <a:rect r="r" b="b" t="t" l="l"/>
            <a:pathLst>
              <a:path h="6353118" w="10049735">
                <a:moveTo>
                  <a:pt x="0" y="0"/>
                </a:moveTo>
                <a:lnTo>
                  <a:pt x="10049735" y="0"/>
                </a:lnTo>
                <a:lnTo>
                  <a:pt x="10049735" y="6353118"/>
                </a:lnTo>
                <a:lnTo>
                  <a:pt x="0" y="6353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01" t="0" r="-3749" b="-349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70323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Phân tích và thiết kệ hệ thống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94" y="3862427"/>
            <a:ext cx="158886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Mô hình Usecase tổng quát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97944" y="3632348"/>
            <a:ext cx="11877291" cy="6654652"/>
          </a:xfrm>
          <a:custGeom>
            <a:avLst/>
            <a:gdLst/>
            <a:ahLst/>
            <a:cxnLst/>
            <a:rect r="r" b="b" t="t" l="l"/>
            <a:pathLst>
              <a:path h="6654652" w="11877291">
                <a:moveTo>
                  <a:pt x="0" y="0"/>
                </a:moveTo>
                <a:lnTo>
                  <a:pt x="11877291" y="0"/>
                </a:lnTo>
                <a:lnTo>
                  <a:pt x="11877291" y="6654652"/>
                </a:lnTo>
                <a:lnTo>
                  <a:pt x="0" y="6654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70323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Phân tích và thiết kệ hệ thống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94" y="3862427"/>
            <a:ext cx="158886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Mô hình Class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35240" y="3910052"/>
            <a:ext cx="12024060" cy="5703975"/>
          </a:xfrm>
          <a:custGeom>
            <a:avLst/>
            <a:gdLst/>
            <a:ahLst/>
            <a:cxnLst/>
            <a:rect r="r" b="b" t="t" l="l"/>
            <a:pathLst>
              <a:path h="5703975" w="12024060">
                <a:moveTo>
                  <a:pt x="0" y="0"/>
                </a:moveTo>
                <a:lnTo>
                  <a:pt x="12024060" y="0"/>
                </a:lnTo>
                <a:lnTo>
                  <a:pt x="12024060" y="5703975"/>
                </a:lnTo>
                <a:lnTo>
                  <a:pt x="0" y="57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2986" y="1888165"/>
            <a:ext cx="1588860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Arial Unicode Bold"/>
              </a:rPr>
              <a:t>Phân tích và thiết kệ hệ thống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94" y="3049627"/>
            <a:ext cx="379920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4B82"/>
                </a:solidFill>
                <a:latin typeface="Arial Unicode Bold"/>
              </a:rPr>
              <a:t>Mô hình Sequence mô tả 1 số chức năng chính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0694" y="4110077"/>
            <a:ext cx="44962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B4B82"/>
                </a:solidFill>
                <a:latin typeface="Arial Unicode"/>
              </a:rPr>
              <a:t>Đăng nhập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DAGG99eTRWA</dc:identifier>
  <dcterms:modified xsi:type="dcterms:W3CDTF">2011-08-01T06:04:30Z</dcterms:modified>
  <cp:revision>1</cp:revision>
  <dc:title>Báo cáo đồ án cơ sở</dc:title>
</cp:coreProperties>
</file>